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4" r:id="rId4"/>
    <p:sldId id="266" r:id="rId5"/>
    <p:sldId id="268" r:id="rId6"/>
    <p:sldId id="269" r:id="rId7"/>
    <p:sldId id="265" r:id="rId8"/>
    <p:sldId id="259" r:id="rId9"/>
    <p:sldId id="260" r:id="rId10"/>
    <p:sldId id="261" r:id="rId11"/>
    <p:sldId id="267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061" autoAdjust="0"/>
  </p:normalViewPr>
  <p:slideViewPr>
    <p:cSldViewPr snapToGrid="0">
      <p:cViewPr>
        <p:scale>
          <a:sx n="80" d="100"/>
          <a:sy n="80" d="100"/>
        </p:scale>
        <p:origin x="774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y woods" userId="b699d378ef11974a" providerId="LiveId" clId="{FDEDC705-5D51-44F0-932E-F2096235A7C6}"/>
    <pc:docChg chg="addSld delSld">
      <pc:chgData name="andy woods" userId="b699d378ef11974a" providerId="LiveId" clId="{FDEDC705-5D51-44F0-932E-F2096235A7C6}" dt="2024-01-19T22:07:14.406" v="1" actId="2696"/>
      <pc:docMkLst>
        <pc:docMk/>
      </pc:docMkLst>
      <pc:sldChg chg="new del">
        <pc:chgData name="andy woods" userId="b699d378ef11974a" providerId="LiveId" clId="{FDEDC705-5D51-44F0-932E-F2096235A7C6}" dt="2024-01-19T22:07:14.406" v="1" actId="2696"/>
        <pc:sldMkLst>
          <pc:docMk/>
          <pc:sldMk cId="2663254897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6DD11-CE7A-4A90-9A77-7DAC8D2D6CA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042ED-F4E3-4042-A1A5-DC30A585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7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042ED-F4E3-4042-A1A5-DC30A585AC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8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042ED-F4E3-4042-A1A5-DC30A585AC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9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GeneralChairman@lunarrendezvousfestival.or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0DCE-00F8-4352-8E46-B7BFCC5C0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518" y="4028913"/>
            <a:ext cx="11076963" cy="1641490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>
                <a:solidFill>
                  <a:schemeClr val="tx2"/>
                </a:solidFill>
                <a:latin typeface="Century Gothic" panose="020B0502020202020204" pitchFamily="34" charset="0"/>
              </a:rPr>
              <a:t>Information Meeting</a:t>
            </a:r>
            <a:br>
              <a:rPr lang="en-US" dirty="0"/>
            </a:br>
            <a:endParaRPr lang="en-US" sz="73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EE158-1C61-409D-967F-8F2F3A955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0663" y="2826544"/>
            <a:ext cx="9144000" cy="754025"/>
          </a:xfrm>
        </p:spPr>
        <p:txBody>
          <a:bodyPr>
            <a:noAutofit/>
          </a:bodyPr>
          <a:lstStyle/>
          <a:p>
            <a:pPr algn="ctr"/>
            <a:r>
              <a:rPr lang="en-US" sz="6600" i="1" dirty="0">
                <a:latin typeface="Century Gothic" panose="020B0502020202020204" pitchFamily="34" charset="0"/>
              </a:rPr>
              <a:t>2024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B2F14B0-6D4F-14DE-78DB-EE050400A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37" y="0"/>
            <a:ext cx="12192000" cy="222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8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F7AA-830E-E2CA-44B0-69A9863AC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368"/>
            <a:ext cx="10515600" cy="940217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Expenses </a:t>
            </a:r>
            <a:r>
              <a:rPr lang="en-US" sz="27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“</a:t>
            </a:r>
            <a:r>
              <a:rPr lang="en-US" sz="27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What should I expect financially?”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4C79E1-911E-8EC4-8F5D-BF2232D3FE76}"/>
              </a:ext>
            </a:extLst>
          </p:cNvPr>
          <p:cNvSpPr txBox="1"/>
          <p:nvPr/>
        </p:nvSpPr>
        <p:spPr>
          <a:xfrm>
            <a:off x="548422" y="1010525"/>
            <a:ext cx="10183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latin typeface="Century Gothic" panose="020B0502020202020204" pitchFamily="34" charset="0"/>
                <a:ea typeface="Calibri" panose="020F0502020204030204" pitchFamily="34" charset="0"/>
              </a:rPr>
              <a:t>E</a:t>
            </a:r>
            <a:r>
              <a:rPr lang="en-US" sz="24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stimate of expenses, actual &amp; potential, for MANDATORY events.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C0EB950-04B5-9AB9-73BB-73E5EEF8E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942524"/>
              </p:ext>
            </p:extLst>
          </p:nvPr>
        </p:nvGraphicFramePr>
        <p:xfrm>
          <a:off x="166687" y="1542761"/>
          <a:ext cx="11858626" cy="503744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929313">
                  <a:extLst>
                    <a:ext uri="{9D8B030D-6E8A-4147-A177-3AD203B41FA5}">
                      <a16:colId xmlns:a16="http://schemas.microsoft.com/office/drawing/2014/main" val="15389624"/>
                    </a:ext>
                  </a:extLst>
                </a:gridCol>
                <a:gridCol w="5929313">
                  <a:extLst>
                    <a:ext uri="{9D8B030D-6E8A-4147-A177-3AD203B41FA5}">
                      <a16:colId xmlns:a16="http://schemas.microsoft.com/office/drawing/2014/main" val="1337913995"/>
                    </a:ext>
                  </a:extLst>
                </a:gridCol>
              </a:tblGrid>
              <a:tr h="4239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Court Application Fee (Big &amp; Little)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$ 30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365037"/>
                  </a:ext>
                </a:extLst>
              </a:tr>
              <a:tr h="4239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Court Acceptance Fee (Big &amp; Little)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$150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586746"/>
                  </a:ext>
                </a:extLst>
              </a:tr>
              <a:tr h="4239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Sunset Service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 tickets, just your personal attire expenses.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06120"/>
                  </a:ext>
                </a:extLst>
              </a:tr>
              <a:tr h="4239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Fashion Show Ticket (Big Court &amp; Royal Member)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Covered by Sponsor Fees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04578"/>
                  </a:ext>
                </a:extLst>
              </a:tr>
              <a:tr h="4239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Fashion Show Tickets (Little Court &amp; Family Member(s))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$125 or $200 per person (general or runway seats)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503272"/>
                  </a:ext>
                </a:extLst>
              </a:tr>
              <a:tr h="4239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Fashion Show Attire* (Court Member)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$200-$500 (*depends on your budget)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251209"/>
                  </a:ext>
                </a:extLst>
              </a:tr>
              <a:tr h="4239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Fashion Show Attire* (Mother)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$200 (*depends on your budget)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884417"/>
                  </a:ext>
                </a:extLst>
              </a:tr>
              <a:tr h="4239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Coronation Ball Ticket (Big Court &amp; Royal Member and Escort)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Covered by Sponsor Fees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818594"/>
                  </a:ext>
                </a:extLst>
              </a:tr>
              <a:tr h="4239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Coronation Ball Ticket (Little Court &amp; Family Member(s))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$175 per person (tables available as well)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639012"/>
                  </a:ext>
                </a:extLst>
              </a:tr>
              <a:tr h="4239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Court Member Ball Attire* 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$500-$1,000 (*depends on your budget)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695336"/>
                  </a:ext>
                </a:extLst>
              </a:tr>
              <a:tr h="4239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Family Member Ball Attire*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$200-$300 (*depends on your budget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55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030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AA27-B5CA-7164-C18F-5B82B09FD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Acceptance:  </a:t>
            </a:r>
            <a:r>
              <a:rPr lang="en-US" sz="2000" dirty="0"/>
              <a:t>“I’ve been selected to the 2024 LRF Court, what now?”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72AC23-E3C0-AE82-044D-0FB44D15852F}"/>
              </a:ext>
            </a:extLst>
          </p:cNvPr>
          <p:cNvSpPr txBox="1"/>
          <p:nvPr/>
        </p:nvSpPr>
        <p:spPr>
          <a:xfrm>
            <a:off x="1004454" y="1531825"/>
            <a:ext cx="10183091" cy="4131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</a:rPr>
              <a:t>Once contacted, if you are selected to serve on the 2024 Court, you must complete a </a:t>
            </a:r>
            <a:r>
              <a:rPr lang="en-US" b="1" u="sng" dirty="0">
                <a:latin typeface="Century Gothic" panose="020B0502020202020204" pitchFamily="34" charset="0"/>
                <a:ea typeface="Calibri" panose="020F0502020204030204" pitchFamily="34" charset="0"/>
              </a:rPr>
              <a:t>Court Response Form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</a:rPr>
              <a:t>, found on our website, under the </a:t>
            </a:r>
            <a:r>
              <a:rPr lang="en-US" b="1" dirty="0">
                <a:latin typeface="Century Gothic" panose="020B0502020202020204" pitchFamily="34" charset="0"/>
                <a:ea typeface="Calibri" panose="020F0502020204030204" pitchFamily="34" charset="0"/>
              </a:rPr>
              <a:t>Court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</a:rPr>
              <a:t> tab.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ALL SELECTED Court members </a:t>
            </a:r>
            <a:r>
              <a:rPr lang="en-US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MUST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complete the Court Response Form and either ACCEPT or DECLINE.  </a:t>
            </a:r>
          </a:p>
          <a:p>
            <a:pPr>
              <a:lnSpc>
                <a:spcPct val="115000"/>
              </a:lnSpc>
            </a:pPr>
            <a:endParaRPr lang="en-US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</a:rPr>
              <a:t>When you ACCEPT, you will pay a $150 Acceptance Fee*.  What does that cover?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u="sng" spc="-3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u="sng" spc="-30" dirty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6899B-D4AB-B0FE-B7CA-B09123CDAD2A}"/>
              </a:ext>
            </a:extLst>
          </p:cNvPr>
          <p:cNvSpPr txBox="1"/>
          <p:nvPr/>
        </p:nvSpPr>
        <p:spPr>
          <a:xfrm>
            <a:off x="690229" y="4082721"/>
            <a:ext cx="4627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u="sng" spc="-3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Big Court (Princesses/Lieutenants):</a:t>
            </a:r>
            <a:endParaRPr lang="en-US" sz="18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1800" spc="-3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</a:t>
            </a:r>
            <a:r>
              <a:rPr lang="en-US" sz="1800" spc="-3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US" spc="-3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LRF p</a:t>
            </a:r>
            <a:r>
              <a:rPr lang="en-US" sz="1800" spc="-3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olo shirt</a:t>
            </a:r>
            <a:endParaRPr lang="en-US" sz="18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1800" spc="-3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</a:t>
            </a:r>
            <a:r>
              <a:rPr lang="en-US" sz="1800" spc="-3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US" sz="1800" spc="-3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Sash and sash pin for Princesses</a:t>
            </a:r>
            <a:endParaRPr lang="en-US" sz="18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1800" spc="-3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</a:t>
            </a:r>
            <a:r>
              <a:rPr lang="en-US" sz="1800" spc="-3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US" sz="1800" spc="-3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Lapel pin for Lieutenants</a:t>
            </a:r>
            <a:endParaRPr lang="en-US" sz="18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1800" spc="-3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</a:t>
            </a:r>
            <a:r>
              <a:rPr lang="en-US" sz="1800" spc="-3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r>
              <a:rPr lang="en-US" sz="1800" spc="-3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Administrative fees</a:t>
            </a:r>
            <a:endParaRPr lang="en-US" sz="18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6BFD60-AB23-105C-9192-D77F16B56BB4}"/>
              </a:ext>
            </a:extLst>
          </p:cNvPr>
          <p:cNvSpPr txBox="1"/>
          <p:nvPr/>
        </p:nvSpPr>
        <p:spPr>
          <a:xfrm>
            <a:off x="5766784" y="4050880"/>
            <a:ext cx="6019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u="sng" spc="-3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*Little Court (Little Ladies-in-Waiting/Pages):</a:t>
            </a:r>
            <a:endParaRPr lang="en-US" u="sng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1400" spc="-3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LRF </a:t>
            </a:r>
            <a:r>
              <a:rPr lang="en-US" sz="1400" spc="-3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polo </a:t>
            </a:r>
            <a:r>
              <a:rPr lang="en-US" sz="1400" spc="-3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shirt</a:t>
            </a:r>
            <a:endParaRPr lang="en-US" sz="140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1400" spc="-3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Sash and sash pin for Little Ladies-in-Waiting</a:t>
            </a:r>
            <a:endParaRPr lang="en-US" sz="140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1400" spc="-3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Tiaras for Little Ladies-in-Waiting</a:t>
            </a:r>
            <a:endParaRPr lang="en-US" sz="1400" spc="-30" dirty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1400" spc="-3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White satin hand gloves for Little Ladies-in-Waiting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spc="-3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Lapel pin for Pages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spc="-3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Flowers presented at Coronation Ball</a:t>
            </a:r>
            <a:endParaRPr lang="en-US" sz="140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1400" spc="-3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Administrative fees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62763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3131-E398-9FA2-7C22-E6ADC456E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6" y="0"/>
            <a:ext cx="12632776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Big Court &amp; Royal Member Sponsor Requirement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B6C09-35E1-1BA6-8CE0-6BCB65478511}"/>
              </a:ext>
            </a:extLst>
          </p:cNvPr>
          <p:cNvSpPr txBox="1"/>
          <p:nvPr/>
        </p:nvSpPr>
        <p:spPr>
          <a:xfrm>
            <a:off x="581891" y="1163841"/>
            <a:ext cx="1095894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Each Court Member must secure a sponsor for the 2024 season. 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 Court Sponsor should be secured as soon as possible after notification of acceptance into the court.</a:t>
            </a:r>
          </a:p>
          <a:p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 Court sponsor is not considered secured until the sponsorship fee has been paid online through the website. 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Sponsors should be secured </a:t>
            </a:r>
            <a:r>
              <a:rPr lang="en-US" sz="16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later than April 30</a:t>
            </a:r>
            <a:r>
              <a:rPr lang="en-US" sz="1600" b="1" u="sng" baseline="30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6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2024</a:t>
            </a:r>
            <a:endParaRPr lang="en-US" sz="16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5771B745-BEDA-62A3-0BE7-74B59958E862}"/>
              </a:ext>
            </a:extLst>
          </p:cNvPr>
          <p:cNvSpPr txBox="1"/>
          <p:nvPr/>
        </p:nvSpPr>
        <p:spPr>
          <a:xfrm>
            <a:off x="838200" y="3632057"/>
            <a:ext cx="4109194" cy="247681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BIG COURT SPONSOR FEE $450: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fee covers: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-Court member’s ticket to the Fashion Show.</a:t>
            </a:r>
            <a:br>
              <a:rPr lang="en-US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-Court member and escort’s tickets to the Coronation Ball</a:t>
            </a:r>
            <a:br>
              <a:rPr lang="en-US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-Flowers presented at the Fashion Show and the Coronation Ball</a:t>
            </a:r>
            <a:br>
              <a:rPr lang="en-US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-Photography Sitting Fee (Formal Headshot)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FA19862-C08E-2376-D80F-9BAECE39B1E5}"/>
              </a:ext>
            </a:extLst>
          </p:cNvPr>
          <p:cNvSpPr txBox="1"/>
          <p:nvPr/>
        </p:nvSpPr>
        <p:spPr>
          <a:xfrm>
            <a:off x="6750742" y="3611367"/>
            <a:ext cx="4603058" cy="2476818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ROYAL COURT SPONSOR FEE $575: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fee covers: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-Royal’s ticket to the Fashion Show.</a:t>
            </a:r>
            <a:br>
              <a:rPr lang="en-US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-Royal’s and escort’s tickets to the Coronation Ball</a:t>
            </a:r>
            <a:br>
              <a:rPr lang="en-US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-Flowers presented at the Fashion Show and Ball</a:t>
            </a:r>
            <a:br>
              <a:rPr lang="en-US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-Photography Sitting Fee (Formal Headshot)</a:t>
            </a:r>
            <a:br>
              <a:rPr lang="en-US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-Royal’s tiaras, sash, &amp; polo</a:t>
            </a:r>
            <a:br>
              <a:rPr lang="en-US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-Parade entry fee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249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lit up letters on a floor&#10;&#10;Description automatically generated">
            <a:extLst>
              <a:ext uri="{FF2B5EF4-FFF2-40B4-BE49-F238E27FC236}">
                <a16:creationId xmlns:a16="http://schemas.microsoft.com/office/drawing/2014/main" id="{05490BAC-8348-DFC1-ED6F-0066BCF85F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23" b="19077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C444BF-C164-E12A-777C-242A555A89D8}"/>
              </a:ext>
            </a:extLst>
          </p:cNvPr>
          <p:cNvSpPr txBox="1"/>
          <p:nvPr/>
        </p:nvSpPr>
        <p:spPr>
          <a:xfrm>
            <a:off x="1339055" y="5534999"/>
            <a:ext cx="9144000" cy="164149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marL="0" marR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spc="-300" dirty="0">
                <a:solidFill>
                  <a:srgbClr val="002060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2364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F186-B57B-4CAC-9BC2-41C10AADE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57" y="532280"/>
            <a:ext cx="10515600" cy="1325563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Calendar of Events for Lunar Rendezvous Festival Week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</a:t>
            </a:r>
            <a:r>
              <a:rPr lang="en-US" dirty="0">
                <a:latin typeface="Century Gothic" panose="020B0502020202020204" pitchFamily="34" charset="0"/>
              </a:rPr>
              <a:t>unar Rendezvous </a:t>
            </a:r>
            <a:r>
              <a:rPr lang="en-US">
                <a:latin typeface="Century Gothic" panose="020B0502020202020204" pitchFamily="34" charset="0"/>
              </a:rPr>
              <a:t>Festival 2024</a:t>
            </a:r>
            <a:br>
              <a:rPr lang="en-US" dirty="0"/>
            </a:br>
            <a:b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General Chair 2024: Elizabeth Olin</a:t>
            </a:r>
            <a:b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hlinkClick r:id="rId2"/>
              </a:rPr>
              <a:t>GeneralChairman@lunarrendezvousfestival.org</a:t>
            </a:r>
            <a:b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Week of 2024 Lunar Rendezvous Festival:  July 14</a:t>
            </a:r>
            <a:r>
              <a:rPr lang="en-US" sz="2200" baseline="300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th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-July 20th</a:t>
            </a:r>
            <a:b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2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E806893B-D7E3-5482-49A4-989D0B213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20" y="1242375"/>
            <a:ext cx="4079042" cy="3496322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99D7487F-6C2F-8170-6727-369DECAC8A19}"/>
              </a:ext>
            </a:extLst>
          </p:cNvPr>
          <p:cNvSpPr/>
          <p:nvPr/>
        </p:nvSpPr>
        <p:spPr>
          <a:xfrm>
            <a:off x="4961744" y="2248524"/>
            <a:ext cx="6505731" cy="14840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C51649-17D7-8E04-77A4-02D069DAD765}"/>
              </a:ext>
            </a:extLst>
          </p:cNvPr>
          <p:cNvSpPr txBox="1"/>
          <p:nvPr/>
        </p:nvSpPr>
        <p:spPr>
          <a:xfrm>
            <a:off x="6246353" y="2759704"/>
            <a:ext cx="5363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www.LunarRendezvousFestival.org</a:t>
            </a:r>
          </a:p>
        </p:txBody>
      </p:sp>
    </p:spTree>
    <p:extLst>
      <p:ext uri="{BB962C8B-B14F-4D97-AF65-F5344CB8AC3E}">
        <p14:creationId xmlns:p14="http://schemas.microsoft.com/office/powerpoint/2010/main" val="243518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81FD-E458-179E-CC18-D01610F68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107" y="3304015"/>
            <a:ext cx="8331785" cy="1232776"/>
          </a:xfrm>
        </p:spPr>
        <p:txBody>
          <a:bodyPr>
            <a:normAutofit fontScale="90000"/>
          </a:bodyPr>
          <a:lstStyle/>
          <a:p>
            <a:pPr marL="0" marR="0" algn="ctr">
              <a:spcBef>
                <a:spcPts val="1500"/>
              </a:spcBef>
              <a:spcAft>
                <a:spcPts val="0"/>
              </a:spcAft>
            </a:pPr>
            <a:br>
              <a:rPr lang="en-US" sz="31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1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1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1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1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1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1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1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1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1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1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1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1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1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F6AE43F-8298-B620-CC80-36A507567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065" y="210988"/>
            <a:ext cx="2857500" cy="2857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3E9E17-3A9F-7B83-2BD3-1A381FF8977B}"/>
              </a:ext>
            </a:extLst>
          </p:cNvPr>
          <p:cNvSpPr txBox="1"/>
          <p:nvPr/>
        </p:nvSpPr>
        <p:spPr>
          <a:xfrm>
            <a:off x="979347" y="3068488"/>
            <a:ext cx="9282545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latin typeface="Century Gothic" panose="020B0502020202020204" pitchFamily="34" charset="0"/>
              </a:rPr>
              <a:t>What does this mean?</a:t>
            </a:r>
          </a:p>
          <a:p>
            <a:endParaRPr lang="en-US" sz="2000" i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latin typeface="Century Gothic" panose="020B0502020202020204" pitchFamily="34" charset="0"/>
              </a:rPr>
              <a:t>Service-oriented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latin typeface="Century Gothic" panose="020B0502020202020204" pitchFamily="34" charset="0"/>
              </a:rPr>
              <a:t>Fundraising organization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Each year we do a distribution of funds, providing </a:t>
            </a:r>
            <a:r>
              <a:rPr lang="en-US" b="1" u="sng" dirty="0">
                <a:latin typeface="Century Gothic" panose="020B0502020202020204" pitchFamily="34" charset="0"/>
              </a:rPr>
              <a:t>need-base scholarships</a:t>
            </a:r>
            <a:r>
              <a:rPr lang="en-US" dirty="0">
                <a:latin typeface="Century Gothic" panose="020B0502020202020204" pitchFamily="34" charset="0"/>
              </a:rPr>
              <a:t>, and support to other </a:t>
            </a:r>
            <a:r>
              <a:rPr lang="en-US" b="1" u="sng" dirty="0">
                <a:latin typeface="Century Gothic" panose="020B0502020202020204" pitchFamily="34" charset="0"/>
              </a:rPr>
              <a:t>non-profit organizations</a:t>
            </a:r>
            <a:r>
              <a:rPr lang="en-US" dirty="0">
                <a:latin typeface="Century Gothic" panose="020B0502020202020204" pitchFamily="34" charset="0"/>
              </a:rPr>
              <a:t>.  You are helping us fundraise for these causes!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At our big Kickoff in April, you will get to see our annual Distribution of Funds announced and see us present these funds to the non-profit organizations.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A7A92A-7D59-D969-5F1E-ACE8CDC37928}"/>
              </a:ext>
            </a:extLst>
          </p:cNvPr>
          <p:cNvSpPr txBox="1"/>
          <p:nvPr/>
        </p:nvSpPr>
        <p:spPr>
          <a:xfrm>
            <a:off x="651162" y="448525"/>
            <a:ext cx="8027411" cy="2517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150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Mission</a:t>
            </a:r>
            <a:r>
              <a:rPr lang="en-US" sz="3600" cap="small" dirty="0">
                <a:solidFill>
                  <a:srgbClr val="0479A9"/>
                </a:solidFill>
                <a:effectLst/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 CONTROL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Clear Lake Lunar Rendezvous Festival is dedicated to providing community-based support including scholarships for higher education, youth development and educational programs, funding for the arts and historical preservation in the Bay Area Houston/NASA area.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03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B86F-678C-D087-2B24-0DD2EE238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LRF Advisory 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8A6AF-8B4F-D331-8013-883B60878597}"/>
              </a:ext>
            </a:extLst>
          </p:cNvPr>
          <p:cNvSpPr txBox="1"/>
          <p:nvPr/>
        </p:nvSpPr>
        <p:spPr>
          <a:xfrm>
            <a:off x="1025236" y="1719270"/>
            <a:ext cx="986443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individuals have served as General Chairs in the past and now serve as Liaisons to Committee Chairs and their individual events such as Dining </a:t>
            </a:r>
            <a:r>
              <a:rPr lang="en-US" sz="28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ight, </a:t>
            </a:r>
            <a:r>
              <a:rPr lang="en-US" sz="28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ashion </a:t>
            </a:r>
            <a:r>
              <a:rPr lang="en-US" sz="28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and Coronation </a:t>
            </a:r>
            <a:r>
              <a:rPr lang="en-US" sz="28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just to name a few.  The festival would not be what it is each year without them!</a:t>
            </a:r>
            <a:endParaRPr lang="en-US" sz="2800" i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40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D65EFB-5E87-4639-A481-956B52E9D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3781C0-206F-4038-93FF-4CDA80B1D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blipFill>
            <a:blip r:embed="rId2"/>
            <a:stretch>
              <a:fillRect r="-100000"/>
            </a:stretch>
          </a:blipFill>
          <a:ln>
            <a:noFill/>
          </a:ln>
          <a:effectLst>
            <a:outerShdw blurRad="1397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4BC6D0-C16C-171F-2E3E-6297589D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35" y="75455"/>
            <a:ext cx="482710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Royals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9BDF-1D3E-3A23-4B99-AE3B281C428D}"/>
              </a:ext>
            </a:extLst>
          </p:cNvPr>
          <p:cNvSpPr txBox="1"/>
          <p:nvPr/>
        </p:nvSpPr>
        <p:spPr>
          <a:xfrm>
            <a:off x="184936" y="1376736"/>
            <a:ext cx="5480370" cy="5128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Royals Court Chair</a:t>
            </a: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: 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Marie Keener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2023-2024 Lunar Rendezvous Queen</a:t>
            </a: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: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Savannah Bullock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2023-2024 Lunar Rendezvous Queen Alternate</a:t>
            </a: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: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Katie Best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2023-2024 Lunar Rendezvous Lieutenant</a:t>
            </a: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: 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Sebastian Vivero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2023 Lunar Rendezvous King</a:t>
            </a: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: 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Lenny </a:t>
            </a:r>
            <a:r>
              <a:rPr lang="en-US" sz="2000" i="1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Matuszewski</a:t>
            </a:r>
            <a:endParaRPr lang="en-US" sz="2000" i="1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0C7B8FE-DD44-A485-58F8-90FFBA60F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305" y="365125"/>
            <a:ext cx="4865810" cy="613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57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DA214-3D25-1E98-D834-D28F2AC57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57" y="237392"/>
            <a:ext cx="6129516" cy="926389"/>
          </a:xfrm>
        </p:spPr>
        <p:txBody>
          <a:bodyPr>
            <a:normAutofit/>
          </a:bodyPr>
          <a:lstStyle/>
          <a:p>
            <a:r>
              <a:rPr lang="en-US"/>
              <a:t>Court Chairs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4B93432-B4C1-45B5-5E66-3D4A0BF87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202" y="464127"/>
            <a:ext cx="27019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583F8DC-962F-10CC-8112-A4B04B9F0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28" y="3992129"/>
            <a:ext cx="3941862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89618034-0CFB-1488-5EE1-603BFBC5F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55" y="2821829"/>
            <a:ext cx="3629527" cy="388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54C217-CB7F-A788-D903-83081DB3F8E2}"/>
              </a:ext>
            </a:extLst>
          </p:cNvPr>
          <p:cNvSpPr txBox="1"/>
          <p:nvPr/>
        </p:nvSpPr>
        <p:spPr>
          <a:xfrm>
            <a:off x="415636" y="1149926"/>
            <a:ext cx="37961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Big Court Co-Chairs:  </a:t>
            </a:r>
          </a:p>
          <a:p>
            <a:r>
              <a:rPr lang="en-US" i="1"/>
              <a:t>Jill Nagel Kaale &amp; Joy Nagel</a:t>
            </a:r>
          </a:p>
          <a:p>
            <a:endParaRPr lang="en-US"/>
          </a:p>
          <a:p>
            <a:r>
              <a:rPr lang="en-US"/>
              <a:t>Little Court Chair:  </a:t>
            </a:r>
          </a:p>
          <a:p>
            <a:r>
              <a:rPr lang="en-US" i="1"/>
              <a:t>Jill Aimes</a:t>
            </a:r>
            <a:endParaRPr lang="en-US" i="1" dirty="0"/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05E7B520-A695-22C1-8ED9-F0A39046A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975" y="890589"/>
            <a:ext cx="3775552" cy="290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033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DF16EA-D6AF-A314-AEEC-8A69C0E6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Festival Chairs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C94FE-9FF1-2377-ABBF-A891DCCE4C6A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720436" y="1551710"/>
            <a:ext cx="2932113" cy="4968875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Chair</a:t>
            </a:r>
            <a:b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Elizabeth Olin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Vice Chair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Katie Jones</a:t>
            </a:r>
            <a:b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Administrative Assistant</a:t>
            </a:r>
            <a:b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Kim Woods</a:t>
            </a:r>
            <a:b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Kickoff Chair</a:t>
            </a:r>
            <a:b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Demerle</a:t>
            </a: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Monks</a:t>
            </a:r>
            <a:b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Dining Night Co-Chairs</a:t>
            </a:r>
            <a:b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 Taylor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Steffi Burks</a:t>
            </a:r>
            <a:b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Sunset Service Co-Chairs</a:t>
            </a:r>
            <a:b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Allyson Biddy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Jennifer Robinson</a:t>
            </a:r>
            <a:b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72BD91-8FB6-EB42-E408-4C9FB8A997A3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271602" y="1432923"/>
            <a:ext cx="3229325" cy="4359997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Fashion Show Co-Chairs</a:t>
            </a:r>
            <a:b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Cameron Cannon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Courtney </a:t>
            </a:r>
            <a:r>
              <a:rPr lang="en-US" sz="16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Tylka</a:t>
            </a:r>
            <a:b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Coronation Ball Co-Chairs</a:t>
            </a:r>
            <a:b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Melissa </a:t>
            </a:r>
            <a:r>
              <a:rPr lang="en-US" sz="16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Tausend</a:t>
            </a: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Jayme </a:t>
            </a:r>
            <a:r>
              <a:rPr lang="en-US" sz="16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Abshier</a:t>
            </a:r>
            <a:b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Auction Chair</a:t>
            </a:r>
            <a:b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Kari Cook</a:t>
            </a:r>
            <a:b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Festival Big Court Co-Chairs</a:t>
            </a:r>
            <a:b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Jill Nagel </a:t>
            </a:r>
            <a:r>
              <a:rPr lang="en-US" sz="16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Kaale</a:t>
            </a: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Joy Nagel</a:t>
            </a: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Festival Little Court Chair</a:t>
            </a:r>
            <a:b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Jill </a:t>
            </a:r>
            <a:r>
              <a:rPr lang="en-US" sz="16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Aimes</a:t>
            </a:r>
            <a:b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CFF42C-346E-FD8D-1EEF-99C9983D9F2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119980" y="1537855"/>
            <a:ext cx="3351584" cy="4982730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Royal Court Chair</a:t>
            </a:r>
            <a:b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Marie Keener</a:t>
            </a:r>
            <a:b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Corporate Sponsors Liaison</a:t>
            </a:r>
            <a:b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Kim Woods</a:t>
            </a:r>
            <a:b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Raffle Co-Chairs</a:t>
            </a:r>
            <a:b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Erin McDonald</a:t>
            </a:r>
            <a:b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Scarlett Wood</a:t>
            </a:r>
            <a:b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Programs &amp; Ads Chair</a:t>
            </a:r>
            <a:b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Kathryn Holmes</a:t>
            </a:r>
            <a:b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Publicity Chair</a:t>
            </a:r>
            <a:b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Treasurer</a:t>
            </a:r>
            <a:b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Lisa Holbrook</a:t>
            </a:r>
            <a:b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8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FBC40-3726-AACF-A719-9D8ECBC78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436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Important Upcoming Dates: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E4ED98-148A-021B-F09E-446151DD07FA}"/>
              </a:ext>
            </a:extLst>
          </p:cNvPr>
          <p:cNvSpPr txBox="1"/>
          <p:nvPr/>
        </p:nvSpPr>
        <p:spPr>
          <a:xfrm>
            <a:off x="838200" y="1514999"/>
            <a:ext cx="10861964" cy="428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January 31, 2024</a:t>
            </a:r>
            <a:r>
              <a:rPr lang="en-US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– </a:t>
            </a: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Court application DEADLINE 11:59 p.m.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u="none" strike="noStrike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The $30 application fee </a:t>
            </a:r>
            <a:r>
              <a:rPr lang="en-US" b="1" u="none" strike="noStrike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MUST</a:t>
            </a:r>
            <a:r>
              <a:rPr lang="en-US" u="none" strike="noStrike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be paid upon submission of the application.</a:t>
            </a:r>
            <a:endParaRPr lang="en-US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u="none" strike="noStrike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March 1, 2024 (on or around)</a:t>
            </a:r>
            <a:r>
              <a:rPr lang="en-US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endParaRPr lang="en-US" sz="2000" b="1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marR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Applicants will be notified of Court selection.  All applicants will be notified of outcome.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0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March 7, 2024</a:t>
            </a: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– Court Response Due</a:t>
            </a:r>
            <a:endParaRPr lang="en-US" sz="200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Acceptance FORM from the SELECTED applicants must be submitted online</a:t>
            </a:r>
            <a:endParaRPr lang="en-US" sz="200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$150 non-refundable Acceptance Fee </a:t>
            </a:r>
          </a:p>
          <a:p>
            <a:pPr>
              <a:lnSpc>
                <a:spcPct val="115000"/>
              </a:lnSpc>
            </a:pPr>
            <a:endParaRPr lang="en-US" sz="200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0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All other future dates will be covered in Court Orientation in April.</a:t>
            </a:r>
            <a:endParaRPr lang="en-US" sz="20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014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3ADFC-A2A5-5790-1F00-725619393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Century Gothic" panose="020B0502020202020204" pitchFamily="34" charset="0"/>
              </a:rPr>
              <a:t>Court Mandatory Events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ED577-6F8A-D54A-3C55-A2932F79DA5D}"/>
              </a:ext>
            </a:extLst>
          </p:cNvPr>
          <p:cNvSpPr txBox="1"/>
          <p:nvPr/>
        </p:nvSpPr>
        <p:spPr>
          <a:xfrm>
            <a:off x="304801" y="1599228"/>
            <a:ext cx="1131916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Orientation &amp; Kick-Off-Party </a:t>
            </a:r>
            <a:r>
              <a:rPr lang="en-US" sz="2400" b="1" u="sng" dirty="0">
                <a:latin typeface="Century Gothic" panose="020B0502020202020204" pitchFamily="34" charset="0"/>
                <a:ea typeface="Calibri" panose="020F0502020204030204" pitchFamily="34" charset="0"/>
              </a:rPr>
              <a:t>—</a:t>
            </a:r>
            <a:r>
              <a:rPr lang="en-US" sz="24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Sunday, April 14th,12:00-3:30 p.m. </a:t>
            </a:r>
            <a:br>
              <a:rPr lang="en-U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u="sng" dirty="0">
                <a:latin typeface="Century Gothic" panose="020B0502020202020204" pitchFamily="34" charset="0"/>
                <a:ea typeface="Calibri" panose="020F0502020204030204" pitchFamily="34" charset="0"/>
              </a:rPr>
              <a:t>S</a:t>
            </a:r>
            <a:r>
              <a:rPr lang="en-US" sz="24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unset Service – Sunday, July 14th, 6:00 p.m. </a:t>
            </a:r>
            <a:br>
              <a:rPr lang="en-US" sz="24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Fashion Show Rehearsal – Monday, July 15</a:t>
            </a:r>
            <a:r>
              <a:rPr lang="en-US" sz="2400" b="1" u="sng" baseline="300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th</a:t>
            </a:r>
            <a:r>
              <a:rPr lang="en-US" sz="24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6:00-9:00 p.m. </a:t>
            </a:r>
            <a:br>
              <a:rPr lang="en-US" sz="24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Fashion Show – Tuesday, July 16</a:t>
            </a:r>
            <a:r>
              <a:rPr lang="en-US" sz="2400" b="1" u="sng" baseline="300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th</a:t>
            </a:r>
            <a:r>
              <a:rPr lang="en-US" sz="24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10:00a.m</a:t>
            </a:r>
            <a:r>
              <a:rPr lang="en-US" sz="24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. </a:t>
            </a:r>
            <a:br>
              <a:rPr lang="en-US" sz="2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Coronation Ball Rehearsal – Thursday, July 18th, 5:00p.m. </a:t>
            </a:r>
            <a:br>
              <a:rPr lang="en-US" sz="24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Formal Group Photo – Thursday July 18</a:t>
            </a:r>
            <a:r>
              <a:rPr lang="en-US" sz="2400" b="1" u="sng" baseline="300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th</a:t>
            </a:r>
            <a:r>
              <a:rPr lang="en-US" sz="24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or Friday, July 19</a:t>
            </a:r>
            <a:r>
              <a:rPr lang="en-US" sz="2400" b="1" u="sng" baseline="300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th</a:t>
            </a:r>
            <a:r>
              <a:rPr lang="en-US" sz="24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7:00 a.m. </a:t>
            </a:r>
            <a:br>
              <a:rPr lang="en-US" sz="24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Coronation Ball – Saturday, July </a:t>
            </a:r>
            <a:r>
              <a:rPr lang="en-US" sz="2400" b="1" u="sng" dirty="0">
                <a:latin typeface="Century Gothic" panose="020B0502020202020204" pitchFamily="34" charset="0"/>
                <a:ea typeface="Calibri" panose="020F0502020204030204" pitchFamily="34" charset="0"/>
              </a:rPr>
              <a:t>20</a:t>
            </a:r>
            <a:r>
              <a:rPr lang="en-US" sz="2400" b="1" u="sng" baseline="300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th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943540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617</TotalTime>
  <Words>1131</Words>
  <Application>Microsoft Office PowerPoint</Application>
  <PresentationFormat>Widescreen</PresentationFormat>
  <Paragraphs>150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Arial</vt:lpstr>
      <vt:lpstr>Calibri</vt:lpstr>
      <vt:lpstr>Century Gothic</vt:lpstr>
      <vt:lpstr>Corbel</vt:lpstr>
      <vt:lpstr>Courier New</vt:lpstr>
      <vt:lpstr>Symbol</vt:lpstr>
      <vt:lpstr>Times New Roman</vt:lpstr>
      <vt:lpstr>Depth</vt:lpstr>
      <vt:lpstr>Information Meeting </vt:lpstr>
      <vt:lpstr>Calendar of Events for Lunar Rendezvous Festival Week  Lunar Rendezvous Festival 2024       General Chair 2024: Elizabeth Olin GeneralChairman@lunarrendezvousfestival.org Week of 2024 Lunar Rendezvous Festival:  July 14th-July 20th </vt:lpstr>
      <vt:lpstr>              </vt:lpstr>
      <vt:lpstr>LRF Advisory Board</vt:lpstr>
      <vt:lpstr>Royals</vt:lpstr>
      <vt:lpstr>Court Chairs</vt:lpstr>
      <vt:lpstr>2024 Festival Chairs</vt:lpstr>
      <vt:lpstr>Important Upcoming Dates:</vt:lpstr>
      <vt:lpstr>Court Mandatory Events</vt:lpstr>
      <vt:lpstr>Expenses “What should I expect financially?”</vt:lpstr>
      <vt:lpstr>Acceptance:  “I’ve been selected to the 2024 LRF Court, what now?”</vt:lpstr>
      <vt:lpstr>Big Court &amp; Royal Member Sponsor Requirement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June Court Meeting</dc:title>
  <dc:creator>Phoebe</dc:creator>
  <cp:lastModifiedBy>andy woods</cp:lastModifiedBy>
  <cp:revision>22</cp:revision>
  <dcterms:created xsi:type="dcterms:W3CDTF">2021-06-27T14:56:23Z</dcterms:created>
  <dcterms:modified xsi:type="dcterms:W3CDTF">2024-01-19T22:08:49Z</dcterms:modified>
</cp:coreProperties>
</file>