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70" r:id="rId4"/>
    <p:sldId id="264" r:id="rId5"/>
    <p:sldId id="266" r:id="rId6"/>
    <p:sldId id="265" r:id="rId7"/>
    <p:sldId id="268" r:id="rId8"/>
    <p:sldId id="269" r:id="rId9"/>
    <p:sldId id="259" r:id="rId10"/>
    <p:sldId id="260" r:id="rId11"/>
    <p:sldId id="261" r:id="rId12"/>
    <p:sldId id="267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69" autoAdjust="0"/>
  </p:normalViewPr>
  <p:slideViewPr>
    <p:cSldViewPr snapToGrid="0">
      <p:cViewPr varScale="1">
        <p:scale>
          <a:sx n="77" d="100"/>
          <a:sy n="77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woods" userId="b699d378ef11974a" providerId="LiveId" clId="{5F1C94D8-7A4F-4BCA-9F21-F5FD1D49D694}"/>
    <pc:docChg chg="undo custSel modSld">
      <pc:chgData name="andy woods" userId="b699d378ef11974a" providerId="LiveId" clId="{5F1C94D8-7A4F-4BCA-9F21-F5FD1D49D694}" dt="2025-01-12T20:35:17.411" v="494" actId="1076"/>
      <pc:docMkLst>
        <pc:docMk/>
      </pc:docMkLst>
      <pc:sldChg chg="addSp modSp mod">
        <pc:chgData name="andy woods" userId="b699d378ef11974a" providerId="LiveId" clId="{5F1C94D8-7A4F-4BCA-9F21-F5FD1D49D694}" dt="2025-01-12T20:35:17.411" v="494" actId="1076"/>
        <pc:sldMkLst>
          <pc:docMk/>
          <pc:sldMk cId="1300084908" sldId="256"/>
        </pc:sldMkLst>
        <pc:spChg chg="mod">
          <ac:chgData name="andy woods" userId="b699d378ef11974a" providerId="LiveId" clId="{5F1C94D8-7A4F-4BCA-9F21-F5FD1D49D694}" dt="2025-01-12T20:35:11.994" v="493" actId="20577"/>
          <ac:spMkLst>
            <pc:docMk/>
            <pc:sldMk cId="1300084908" sldId="256"/>
            <ac:spMk id="2" creationId="{BF340DCE-00F8-4352-8E46-B7BFCC5C03EC}"/>
          </ac:spMkLst>
        </pc:spChg>
        <pc:spChg chg="mod">
          <ac:chgData name="andy woods" userId="b699d378ef11974a" providerId="LiveId" clId="{5F1C94D8-7A4F-4BCA-9F21-F5FD1D49D694}" dt="2025-01-12T20:32:57.683" v="371" actId="14100"/>
          <ac:spMkLst>
            <pc:docMk/>
            <pc:sldMk cId="1300084908" sldId="256"/>
            <ac:spMk id="3" creationId="{BB1EE158-1C61-409D-967F-8F2F3A955073}"/>
          </ac:spMkLst>
        </pc:spChg>
        <pc:picChg chg="add mod">
          <ac:chgData name="andy woods" userId="b699d378ef11974a" providerId="LiveId" clId="{5F1C94D8-7A4F-4BCA-9F21-F5FD1D49D694}" dt="2025-01-12T20:35:17.411" v="494" actId="1076"/>
          <ac:picMkLst>
            <pc:docMk/>
            <pc:sldMk cId="1300084908" sldId="256"/>
            <ac:picMk id="6" creationId="{DEBF96A2-179F-641E-4EAC-4AC2D3564A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D7FC6-11FC-42DF-90A5-9C5D46D3356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F26D4-2322-4797-A8A0-67A6928C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8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F26D4-2322-4797-A8A0-67A6928CF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1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GeneralChairman@lunarrendezvousfestival.or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0DCE-00F8-4352-8E46-B7BFCC5C0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837" y="3677478"/>
            <a:ext cx="11076963" cy="3036620"/>
          </a:xfrm>
        </p:spPr>
        <p:txBody>
          <a:bodyPr>
            <a:noAutofit/>
          </a:bodyPr>
          <a:lstStyle/>
          <a:p>
            <a:pPr algn="l"/>
            <a:r>
              <a:rPr lang="en-US" sz="7200" i="1" dirty="0">
                <a:solidFill>
                  <a:schemeClr val="tx2"/>
                </a:solidFill>
                <a:latin typeface="Century Gothic" panose="020B0502020202020204" pitchFamily="34" charset="0"/>
              </a:rPr>
              <a:t>      Information Meeting</a:t>
            </a:r>
            <a:br>
              <a:rPr lang="en-US" sz="1800" i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br>
              <a:rPr lang="en-US" sz="1800" i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br>
              <a:rPr lang="en-US" sz="1800" i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sz="1800" i="1" dirty="0">
                <a:solidFill>
                  <a:schemeClr val="tx2"/>
                </a:solidFill>
                <a:latin typeface="Century Gothic" panose="020B0502020202020204" pitchFamily="34" charset="0"/>
              </a:rPr>
              <a:t>                                                           </a:t>
            </a:r>
            <a:r>
              <a:rPr lang="en-US" sz="2800" i="1" dirty="0">
                <a:solidFill>
                  <a:schemeClr val="tx2"/>
                </a:solidFill>
                <a:latin typeface="Century Gothic" panose="020B0502020202020204" pitchFamily="34" charset="0"/>
              </a:rPr>
              <a:t>Please use the QR code to sign in:</a:t>
            </a:r>
            <a:br>
              <a:rPr lang="en-US" sz="2800" i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sz="2800" i="1" dirty="0">
                <a:solidFill>
                  <a:schemeClr val="tx2"/>
                </a:solidFill>
                <a:latin typeface="Century Gothic" panose="020B0502020202020204" pitchFamily="34" charset="0"/>
              </a:rPr>
              <a:t>                        *Potential Big Court Members</a:t>
            </a:r>
            <a:br>
              <a:rPr lang="en-US" sz="2800" i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sz="2800" i="1" dirty="0">
                <a:solidFill>
                  <a:schemeClr val="tx2"/>
                </a:solidFill>
                <a:latin typeface="Century Gothic" panose="020B0502020202020204" pitchFamily="34" charset="0"/>
              </a:rPr>
              <a:t>                        *Patents of Potential Little Court Members</a:t>
            </a:r>
            <a:br>
              <a:rPr lang="en-US" sz="8000" i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br>
              <a:rPr lang="en-US" dirty="0"/>
            </a:br>
            <a:endParaRPr lang="en-US" sz="7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EE158-1C61-409D-967F-8F2F3A955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8" y="2892287"/>
            <a:ext cx="9144000" cy="935873"/>
          </a:xfrm>
        </p:spPr>
        <p:txBody>
          <a:bodyPr>
            <a:noAutofit/>
          </a:bodyPr>
          <a:lstStyle/>
          <a:p>
            <a:pPr algn="ctr"/>
            <a:r>
              <a:rPr lang="en-US" sz="6000" i="1" dirty="0"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AC27-8476-67BE-49B2-541F3EB30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48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F96A2-179F-641E-4EAC-4AC2D3564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127" y="4946095"/>
            <a:ext cx="1514201" cy="14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8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ADFC-A2A5-5790-1F00-72561939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Court Mandatory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ED577-6F8A-D54A-3C55-A2932F79DA5D}"/>
              </a:ext>
            </a:extLst>
          </p:cNvPr>
          <p:cNvSpPr txBox="1"/>
          <p:nvPr/>
        </p:nvSpPr>
        <p:spPr>
          <a:xfrm>
            <a:off x="304801" y="1690688"/>
            <a:ext cx="1131916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Orientation &amp; Kick-Off-Party, Sunday, April 6th,12:00-3:30 p.m. (MANDATORY)</a:t>
            </a: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Kick-Off Co-Chairs:  Cameron Cannon/ Scarlett Wood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Sunset Service – Sunday, July 13</a:t>
            </a:r>
            <a:r>
              <a:rPr lang="en-US" sz="1200" b="1" u="sng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6:00 p.m. (MANDATORY)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Sunset Service is for all Courts, Lunar Team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Sunset Service Chair:  </a:t>
            </a:r>
            <a:r>
              <a:rPr lang="en-US" sz="12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Demerle</a:t>
            </a: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Monks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Fashion Show Rehearsal – Monday, July 14</a:t>
            </a:r>
            <a:r>
              <a:rPr lang="en-US" sz="1200" b="1" u="sng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6:00-9:00 p.m. (MANDATORY)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Fashion Show rehearsal for Royals/King, Princesses, Lieutenants, Moms/Presenters, Little Ladies, and Pages.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Fashion Show Chair:  Sarah Ferguson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Fashion Show – Tuesday, July 15</a:t>
            </a:r>
            <a:r>
              <a:rPr lang="en-US" sz="1200" b="1" u="sng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10:30 a.m.</a:t>
            </a:r>
            <a:r>
              <a:rPr lang="en-US" sz="12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(call time will be earlier, please know this will take most of the day.) </a:t>
            </a:r>
            <a:r>
              <a:rPr lang="en-US" sz="1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(MANDATORY)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Fashion Show for Royals/King, Little Court, Princesses, Lieutenants and Moms/Presenter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Coronation Ball Rehearsal – Thursday, July 17</a:t>
            </a:r>
            <a:r>
              <a:rPr lang="en-US" sz="1200" b="1" u="sng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5:00 p.m. (MANDATORY)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Coronation Ball Rehearsal for Royals/King, Princesses, Lieutenants, Presenters, &amp; Escorts </a:t>
            </a:r>
            <a:r>
              <a:rPr lang="en-US" sz="12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(Little Court will rehearse right before the ball, they are not needed this evening.)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Coronation Ball Chairs: Jayme </a:t>
            </a:r>
            <a:r>
              <a:rPr lang="en-US" sz="12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Abshier</a:t>
            </a:r>
            <a:r>
              <a:rPr lang="en-US" sz="1200" dirty="0">
                <a:latin typeface="Century Gothic" panose="020B0502020202020204" pitchFamily="34" charset="0"/>
                <a:ea typeface="Times New Roman" panose="02020603050405020304" pitchFamily="18" charset="0"/>
              </a:rPr>
              <a:t>/ Melissa </a:t>
            </a:r>
            <a:r>
              <a:rPr lang="en-US" sz="12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Tausend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Formal Group Photo – Friday, July 18</a:t>
            </a:r>
            <a:r>
              <a:rPr lang="en-US" sz="1200" b="1" u="sng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8:00 a.m. (MANDATORY)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Official Formal Group Photograph for all Royals/King, Court Chairs, Ball Chairs, Princesses and Lieutenants, and Little Court</a:t>
            </a:r>
            <a:r>
              <a:rPr lang="en-US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Coronation Ball – Saturday, July 19</a:t>
            </a:r>
            <a:r>
              <a:rPr lang="en-US" sz="1200" b="1" u="sng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 </a:t>
            </a:r>
            <a:r>
              <a:rPr lang="en-US" sz="12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(MANDATORY)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Coronation Ball is for Royals/King, Little Court, Princesses, Lieutenants, Presenters, &amp; Escorts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43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F7AA-830E-E2CA-44B0-69A9863A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021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Dress Code &amp; Expenses </a:t>
            </a:r>
            <a:r>
              <a:rPr lang="en-US" sz="3100" dirty="0">
                <a:latin typeface="Century Gothic" panose="020B0502020202020204" pitchFamily="34" charset="0"/>
              </a:rPr>
              <a:t> </a:t>
            </a:r>
            <a:r>
              <a:rPr lang="en-US" sz="27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“</a:t>
            </a:r>
            <a:r>
              <a:rPr lang="en-US" sz="27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What should I expect financially?”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C79E1-911E-8EC4-8F5D-BF2232D3FE76}"/>
              </a:ext>
            </a:extLst>
          </p:cNvPr>
          <p:cNvSpPr txBox="1"/>
          <p:nvPr/>
        </p:nvSpPr>
        <p:spPr>
          <a:xfrm>
            <a:off x="651163" y="1305342"/>
            <a:ext cx="10183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Century Gothic" panose="020B0502020202020204" pitchFamily="34" charset="0"/>
                <a:ea typeface="Calibri" panose="020F0502020204030204" pitchFamily="34" charset="0"/>
              </a:rPr>
              <a:t>E</a:t>
            </a:r>
            <a:r>
              <a:rPr lang="en-US" sz="24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stimate of expenses, actual &amp; potential, for MANDATORY events.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0EB950-04B5-9AB9-73BB-73E5EEF8E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703767"/>
              </p:ext>
            </p:extLst>
          </p:nvPr>
        </p:nvGraphicFramePr>
        <p:xfrm>
          <a:off x="248879" y="1858184"/>
          <a:ext cx="11694242" cy="484909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847121">
                  <a:extLst>
                    <a:ext uri="{9D8B030D-6E8A-4147-A177-3AD203B41FA5}">
                      <a16:colId xmlns:a16="http://schemas.microsoft.com/office/drawing/2014/main" val="15389624"/>
                    </a:ext>
                  </a:extLst>
                </a:gridCol>
                <a:gridCol w="5847121">
                  <a:extLst>
                    <a:ext uri="{9D8B030D-6E8A-4147-A177-3AD203B41FA5}">
                      <a16:colId xmlns:a16="http://schemas.microsoft.com/office/drawing/2014/main" val="1337913995"/>
                    </a:ext>
                  </a:extLst>
                </a:gridCol>
              </a:tblGrid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Court Application Fee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$ 30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365037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Court Acceptance Fee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$150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586746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Sunset Service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No tickets, just your personal attire expenses.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06120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Fashion Show Ticket (Court Member)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Covered by Sponsor Fees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04578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Fashion Show Tickets (Other family/friends)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$125-$200 per person (depends on seat)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503272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Fashion Show Attire* (Court Member)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$200-$500 (*depends on your budget)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251209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Fashion Show Attire* (Mother)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$200 (*depends on your budget)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84417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Coronation Ball Ticket (Court Member)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Covered by Sponsor Fees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818594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Coronation Ball Ticket (Other family/friends)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$175 per person (tables available as well)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639012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Court Member (Princess) Ball Attire*  Ball Gown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$500 and up (*depends on your budget)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695336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Court Member (Lieutenant) Ball Attire* Tuxedo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$150 and up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55964"/>
                  </a:ext>
                </a:extLst>
              </a:tr>
              <a:tr h="404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Family Member Ball Attire* Black Tie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$200-$500 (*depends on your budget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547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030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CAA27-B5CA-7164-C18F-5B82B09FD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593"/>
            <a:ext cx="10515600" cy="1325563"/>
          </a:xfrm>
        </p:spPr>
        <p:txBody>
          <a:bodyPr/>
          <a:lstStyle/>
          <a:p>
            <a:r>
              <a:rPr lang="en-US" dirty="0"/>
              <a:t>Acceptances:  </a:t>
            </a:r>
            <a:r>
              <a:rPr lang="en-US" sz="2000" dirty="0"/>
              <a:t>“I’ve been selected to the 2025 LRF Court, what now?”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72AC23-E3C0-AE82-044D-0FB44D15852F}"/>
              </a:ext>
            </a:extLst>
          </p:cNvPr>
          <p:cNvSpPr txBox="1"/>
          <p:nvPr/>
        </p:nvSpPr>
        <p:spPr>
          <a:xfrm>
            <a:off x="1005056" y="1136332"/>
            <a:ext cx="10183091" cy="4450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</a:rPr>
              <a:t>Once contacted, if you are selected to serve on the 2025 Court, you must complete a Court Response Form, found on our website, under the </a:t>
            </a:r>
            <a: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</a:rPr>
              <a:t>Court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</a:rPr>
              <a:t> tab.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ALL SELECTED Court members MUST complete the Court Response Form and either ACCEPT or DECLINE.  </a:t>
            </a:r>
          </a:p>
          <a:p>
            <a:pPr>
              <a:lnSpc>
                <a:spcPct val="115000"/>
              </a:lnSpc>
            </a:pPr>
            <a:endParaRPr lang="en-US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</a:rPr>
              <a:t>When you ACCEPT, you will pay a non-refundable $150 Acceptance Fee*.  What does that cover?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800" u="sng" spc="-3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u="sng" spc="-3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6899B-D4AB-B0FE-B7CA-B09123CDAD2A}"/>
              </a:ext>
            </a:extLst>
          </p:cNvPr>
          <p:cNvSpPr txBox="1"/>
          <p:nvPr/>
        </p:nvSpPr>
        <p:spPr>
          <a:xfrm>
            <a:off x="641068" y="3756013"/>
            <a:ext cx="4627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sng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Big Court (Princesses/Lieutenants):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LRF </a:t>
            </a: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Polo shirt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Sash and sash pin for Princesses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Lapel pin for Lieutenants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18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Administrative fees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BFD60-AB23-105C-9192-D77F16B56BB4}"/>
              </a:ext>
            </a:extLst>
          </p:cNvPr>
          <p:cNvSpPr txBox="1"/>
          <p:nvPr/>
        </p:nvSpPr>
        <p:spPr>
          <a:xfrm>
            <a:off x="5752383" y="3757554"/>
            <a:ext cx="6019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sng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*Little Court (Little Ladies-in-Waiting/Pages):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LRF shirt</a:t>
            </a:r>
            <a:endParaRPr lang="en-US" sz="1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Sash and sash pin for Little Ladies-in-Waiting</a:t>
            </a:r>
            <a:endParaRPr lang="en-US" sz="1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Tiaras for Little Ladies-in-Waiting</a:t>
            </a:r>
            <a:endParaRPr lang="en-US" sz="1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Lapel pin for Pages</a:t>
            </a:r>
          </a:p>
          <a:p>
            <a:pPr marL="457200"/>
            <a:r>
              <a:rPr lang="en-US" sz="1200" spc="-3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   </a:t>
            </a:r>
            <a:r>
              <a:rPr lang="en-US" sz="1200" spc="-3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 satin hand gloves</a:t>
            </a:r>
          </a:p>
          <a:p>
            <a:pPr marL="457200"/>
            <a:r>
              <a:rPr lang="en-US" sz="1200" spc="-3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f.      Presentation flowers for coronation ball</a:t>
            </a:r>
          </a:p>
          <a:p>
            <a:pPr marL="685800" indent="-228600">
              <a:buAutoNum type="alphaLcPeriod" startAt="7"/>
            </a:pPr>
            <a:r>
              <a:rPr lang="en-US" sz="1200" spc="-3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Professional head shot fee for formal portraits</a:t>
            </a:r>
          </a:p>
          <a:p>
            <a:pPr marL="685800" indent="-228600">
              <a:buAutoNum type="alphaLcPeriod" startAt="7"/>
            </a:pPr>
            <a:r>
              <a:rPr lang="en-US" sz="1200" spc="-3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Administrative fees</a:t>
            </a:r>
          </a:p>
          <a:p>
            <a:pPr marL="457200"/>
            <a:r>
              <a:rPr lang="en-US" sz="1200" spc="-3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800100" indent="-342900">
              <a:buAutoNum type="alphaLcPeriod" startAt="6"/>
            </a:pPr>
            <a:endParaRPr lang="en-US" sz="1200" spc="-3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9F0EF-FFD1-DFD1-23E9-11D6AAA918D8}"/>
              </a:ext>
            </a:extLst>
          </p:cNvPr>
          <p:cNvSpPr txBox="1"/>
          <p:nvPr/>
        </p:nvSpPr>
        <p:spPr>
          <a:xfrm>
            <a:off x="1005056" y="5586525"/>
            <a:ext cx="10403741" cy="1019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</a:rPr>
              <a:t>In addition, as a Court Member, you will be asked to solicit auction items and sell 10 raffle tickets, if a standard raffle is held.  This will be one way you are helping to fundraise for scholarships and to support non-profits, our MISSION!</a:t>
            </a:r>
          </a:p>
        </p:txBody>
      </p:sp>
    </p:spTree>
    <p:extLst>
      <p:ext uri="{BB962C8B-B14F-4D97-AF65-F5344CB8AC3E}">
        <p14:creationId xmlns:p14="http://schemas.microsoft.com/office/powerpoint/2010/main" val="246276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3131-E398-9FA2-7C22-E6ADC456E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9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Court Member Sponsor Requirement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B6C09-35E1-1BA6-8CE0-6BCB65478511}"/>
              </a:ext>
            </a:extLst>
          </p:cNvPr>
          <p:cNvSpPr txBox="1"/>
          <p:nvPr/>
        </p:nvSpPr>
        <p:spPr>
          <a:xfrm>
            <a:off x="581891" y="1163841"/>
            <a:ext cx="109589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Each Court Member must secure a sponsor for the 2025 season.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Court Sponsor should be secured as soon as possible after notification of acceptance into the court.</a:t>
            </a:r>
          </a:p>
          <a:p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Court Sponsor is not considered secured until the sponsorship fee has been paid online through the website. 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Sponsors should be secured </a:t>
            </a:r>
            <a:r>
              <a:rPr lang="en-US" sz="16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later than April 30</a:t>
            </a:r>
            <a:r>
              <a:rPr lang="en-US" sz="1600" b="1" u="sng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2025</a:t>
            </a:r>
            <a:endParaRPr lang="en-US" sz="16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5771B745-BEDA-62A3-0BE7-74B59958E862}"/>
              </a:ext>
            </a:extLst>
          </p:cNvPr>
          <p:cNvSpPr txBox="1"/>
          <p:nvPr/>
        </p:nvSpPr>
        <p:spPr>
          <a:xfrm>
            <a:off x="2808257" y="3305457"/>
            <a:ext cx="2576943" cy="342207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NON-REFUNDABLE BIG COURT SPONSOR FEE $450: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3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fee covers: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-Court member’s ticket to the Fashion Show.</a:t>
            </a:r>
            <a:br>
              <a:rPr lang="en-US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-Court member and escort’s tickets to the Coronation Ball</a:t>
            </a:r>
            <a:br>
              <a:rPr lang="en-US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-Flowers presented at the Fashion Show and the Coronation Ball</a:t>
            </a:r>
            <a:br>
              <a:rPr lang="en-US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-Photography Sitting Fee (Formal Headshot)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FA19862-C08E-2376-D80F-9BAECE39B1E5}"/>
              </a:ext>
            </a:extLst>
          </p:cNvPr>
          <p:cNvSpPr txBox="1"/>
          <p:nvPr/>
        </p:nvSpPr>
        <p:spPr>
          <a:xfrm>
            <a:off x="6061363" y="3305457"/>
            <a:ext cx="2701636" cy="3422072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NON-REFUNDABLE ROYAL COURT SPONSOR FEE $575: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fee covers: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-Royal’s ticket to the Fashion Show.</a:t>
            </a:r>
            <a:b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-Royal’s and escort’s tickets to the Coronation Ball</a:t>
            </a:r>
            <a:b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-Flowers presented at the Fashion Show and Ball</a:t>
            </a:r>
            <a:b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-Photography Sitting Fee (Formal Headshot)</a:t>
            </a:r>
            <a:b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-Royal’s tiaras, sash, &amp; polo</a:t>
            </a:r>
            <a:b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-Parade entry fees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4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6514C-6C2C-D4A1-D666-49A8901C12D4}"/>
              </a:ext>
            </a:extLst>
          </p:cNvPr>
          <p:cNvSpPr txBox="1"/>
          <p:nvPr/>
        </p:nvSpPr>
        <p:spPr>
          <a:xfrm>
            <a:off x="1558636" y="875254"/>
            <a:ext cx="90747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Thank you for attending the 2025 Lunar Rendezvous Court Information Meeting!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</a:rPr>
              <a:t>Questions?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4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F186-B57B-4CAC-9BC2-41C10AAD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8551"/>
            <a:ext cx="10515600" cy="1325563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Calendar of Events for Lunar Rendezvous Festival Week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</a:t>
            </a:r>
            <a:r>
              <a:rPr lang="en-US" dirty="0">
                <a:latin typeface="Century Gothic" panose="020B0502020202020204" pitchFamily="34" charset="0"/>
              </a:rPr>
              <a:t>unar Rendezvous Festival 2025</a:t>
            </a:r>
            <a:br>
              <a:rPr lang="en-US" dirty="0"/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2025 </a:t>
            </a:r>
            <a:r>
              <a:rPr lang="en-US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General Chair: Katie Jones</a:t>
            </a:r>
            <a:br>
              <a:rPr lang="en-US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2025 Vice-Chair: Kari Cook</a:t>
            </a: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hlinkClick r:id="rId2"/>
              </a:rPr>
              <a:t>GeneralChairman@lunarrendezvousfestival.org</a:t>
            </a:r>
            <a:br>
              <a:rPr lang="en-US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US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2025 Lunar Rendezvous Festival Week:  July 13</a:t>
            </a:r>
            <a:r>
              <a:rPr lang="en-US" sz="2200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US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-July19</a:t>
            </a:r>
            <a:r>
              <a:rPr lang="en-US" sz="2200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99D7487F-6C2F-8170-6727-369DECAC8A19}"/>
              </a:ext>
            </a:extLst>
          </p:cNvPr>
          <p:cNvSpPr/>
          <p:nvPr/>
        </p:nvSpPr>
        <p:spPr>
          <a:xfrm>
            <a:off x="4961744" y="2248524"/>
            <a:ext cx="6505731" cy="14840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51649-17D7-8E04-77A4-02D069DAD765}"/>
              </a:ext>
            </a:extLst>
          </p:cNvPr>
          <p:cNvSpPr txBox="1"/>
          <p:nvPr/>
        </p:nvSpPr>
        <p:spPr>
          <a:xfrm>
            <a:off x="6246353" y="2759704"/>
            <a:ext cx="536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www.LunarRendezvousFestival.org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72FBB-1F4F-9E01-1B9F-20A86B875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632" y="1178551"/>
            <a:ext cx="3572437" cy="35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ith dark hair wearing a black jacket&#10;&#10;Description automatically generated">
            <a:extLst>
              <a:ext uri="{FF2B5EF4-FFF2-40B4-BE49-F238E27FC236}">
                <a16:creationId xmlns:a16="http://schemas.microsoft.com/office/drawing/2014/main" id="{A2692A9D-9335-228D-0832-6FCC28CC80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b="10000"/>
          <a:stretch/>
        </p:blipFill>
        <p:spPr>
          <a:xfrm>
            <a:off x="6289040" y="291147"/>
            <a:ext cx="5578413" cy="6275705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A3CB7-CC1F-3581-BB38-99B25ACFE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47" y="365125"/>
            <a:ext cx="536833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2025 General Chair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Katie Jones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62E7806-FEA6-1132-05BA-924BF01E0B7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20926" y="1559883"/>
            <a:ext cx="5854148" cy="533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30 years of involvement with the Lunar Rendezvous Festival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Former Princess, volunteer, and event chair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2024 Vice-Chair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Mother of three court members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Lifelong volunteer, starting in 8th grade as an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Assisteen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Active in PTA, Assistance League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Business owner supporting non-profits through event services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Wife and mother of four, inspiring family service and festival involvement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6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81FD-E458-179E-CC18-D01610F6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107" y="3304015"/>
            <a:ext cx="8331785" cy="1232776"/>
          </a:xfrm>
        </p:spPr>
        <p:txBody>
          <a:bodyPr>
            <a:normAutofit fontScale="90000"/>
          </a:bodyPr>
          <a:lstStyle/>
          <a:p>
            <a:pPr marL="0" marR="0" algn="ctr">
              <a:spcBef>
                <a:spcPts val="1500"/>
              </a:spcBef>
              <a:spcAft>
                <a:spcPts val="0"/>
              </a:spcAft>
            </a:pP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31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F6AE43F-8298-B620-CC80-36A507567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065" y="210988"/>
            <a:ext cx="285750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3E9E17-3A9F-7B83-2BD3-1A381FF8977B}"/>
              </a:ext>
            </a:extLst>
          </p:cNvPr>
          <p:cNvSpPr txBox="1"/>
          <p:nvPr/>
        </p:nvSpPr>
        <p:spPr>
          <a:xfrm>
            <a:off x="979347" y="3304015"/>
            <a:ext cx="928254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latin typeface="Century Gothic" panose="020B0502020202020204" pitchFamily="34" charset="0"/>
              </a:rPr>
              <a:t>What does this mean?</a:t>
            </a:r>
          </a:p>
          <a:p>
            <a:endParaRPr lang="en-US" sz="2000" i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We are a service-oriented and fund-raising organization! We focus on philanthropy, volunteerism, and giving back.  Each year, we distribute funds, provide need-based scholarships, and provide community support to other non-profit organizations.  You are helping us fundraise for these causes!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At our big Kick-Off in April, you will hear our annual Distribution of Funds grant recipients announced and see us present these funds to the non-profit organizations.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7A92A-7D59-D969-5F1E-ACE8CDC37928}"/>
              </a:ext>
            </a:extLst>
          </p:cNvPr>
          <p:cNvSpPr txBox="1"/>
          <p:nvPr/>
        </p:nvSpPr>
        <p:spPr>
          <a:xfrm>
            <a:off x="651162" y="448525"/>
            <a:ext cx="8027411" cy="2517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150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Mission</a:t>
            </a:r>
            <a:r>
              <a:rPr lang="en-US" sz="3600" cap="small" dirty="0">
                <a:solidFill>
                  <a:srgbClr val="0479A9"/>
                </a:solidFill>
                <a:effectLst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 CONTROL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Clear Lake Lunar Rendezvous Festival is dedicated to providing community-based support including scholarships for higher education, youth development and educational programs, funding for the arts and historical preservation in the Bay Area Houston/NASA area.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3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B86F-678C-D087-2B24-0DD2EE238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LRF Advisory Board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8A6AF-8B4F-D331-8013-883B60878597}"/>
              </a:ext>
            </a:extLst>
          </p:cNvPr>
          <p:cNvSpPr txBox="1"/>
          <p:nvPr/>
        </p:nvSpPr>
        <p:spPr>
          <a:xfrm>
            <a:off x="1163781" y="2181494"/>
            <a:ext cx="98644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individuals have served as General Chairs in the past and now serve as Liaisons to Committee Chairs and their individual events such as Dining </a:t>
            </a:r>
            <a:r>
              <a:rPr lang="en-US" sz="2800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ight, </a:t>
            </a:r>
            <a:r>
              <a:rPr lang="en-US" sz="2800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ashion </a:t>
            </a:r>
            <a:r>
              <a:rPr lang="en-US" sz="2800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how, and Coronation </a:t>
            </a:r>
            <a:r>
              <a:rPr lang="en-US" sz="2800" i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just to name a few.  The festival would not be what it is each year without them!</a:t>
            </a:r>
            <a:endParaRPr lang="en-US" sz="2800" i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06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F16EA-D6AF-A314-AEEC-8A69C0E6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Festival Chairs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1C94FE-9FF1-2377-ABBF-A891DCCE4C6A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20436" y="1551710"/>
            <a:ext cx="2932113" cy="5204690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Chair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Katie Jones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Vice-Chair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Kari Cook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Administrative Assistant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Woods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Kickoff Co-Chairs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Cameron Cannon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Scarlett Wood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Dining Night Co-Chairs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Kristy Brown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 Wismer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Sunset Service Chair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Demerle</a:t>
            </a: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Monks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72BD91-8FB6-EB42-E408-4C9FB8A997A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71602" y="1552916"/>
            <a:ext cx="3229325" cy="4532924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Fashion Show Chair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Ferguson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Coronation Ball Co-Chairs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Jayme </a:t>
            </a:r>
            <a:r>
              <a:rPr lang="en-US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Abshier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Melissa </a:t>
            </a:r>
            <a:r>
              <a:rPr lang="en-US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Tausend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Auction Chair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Carroll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Princess and Lieutenant Court Chair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Renee Adams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 Ladies-in-Waiting and Page Court Chair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Amy Best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CFF42C-346E-FD8D-1EEF-99C9983D9F2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119980" y="1551710"/>
            <a:ext cx="3351584" cy="4982730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Royal Court Co-Chairs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 Kenner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Jill Smitherman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Corporate Donor Sponsor </a:t>
            </a:r>
            <a:r>
              <a:rPr lang="en-US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Coordinator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Woods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Raffle Chair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Meghan </a:t>
            </a:r>
            <a:r>
              <a:rPr lang="en-US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Bionat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 &amp; Ads Chair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Kathryn Holmes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Publicity Co-Chairs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Jennifer Mason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</a:t>
            </a:r>
            <a:r>
              <a:rPr lang="en-US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Brieden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Kelli Byrd</a:t>
            </a:r>
            <a:b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8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C6D0-C16C-171F-2E3E-6297589D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83"/>
            <a:ext cx="10515600" cy="1325563"/>
          </a:xfrm>
        </p:spPr>
        <p:txBody>
          <a:bodyPr/>
          <a:lstStyle/>
          <a:p>
            <a:r>
              <a:rPr lang="en-US" dirty="0"/>
              <a:t>Royals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B9BDF-1D3E-3A23-4B99-AE3B281C428D}"/>
              </a:ext>
            </a:extLst>
          </p:cNvPr>
          <p:cNvSpPr txBox="1"/>
          <p:nvPr/>
        </p:nvSpPr>
        <p:spPr>
          <a:xfrm>
            <a:off x="405797" y="1408738"/>
            <a:ext cx="62348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Century Gothic" panose="020B0502020202020204" pitchFamily="34" charset="0"/>
              </a:rPr>
              <a:t>Royal Court Co-Chairs</a:t>
            </a:r>
            <a:r>
              <a:rPr lang="en-US" sz="2000" dirty="0">
                <a:latin typeface="Century Gothic" panose="020B0502020202020204" pitchFamily="34" charset="0"/>
              </a:rPr>
              <a:t>:  </a:t>
            </a:r>
          </a:p>
          <a:p>
            <a:r>
              <a:rPr lang="en-US" sz="2000" i="1" dirty="0">
                <a:latin typeface="Century Gothic" panose="020B0502020202020204" pitchFamily="34" charset="0"/>
              </a:rPr>
              <a:t>Marie Keener and Jill Smitherman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u="sng" dirty="0">
                <a:latin typeface="Century Gothic" panose="020B0502020202020204" pitchFamily="34" charset="0"/>
              </a:rPr>
              <a:t>2024-2025 Lunar Rendezvous Queen</a:t>
            </a:r>
            <a:r>
              <a:rPr lang="en-US" sz="2000" dirty="0">
                <a:latin typeface="Century Gothic" panose="020B0502020202020204" pitchFamily="34" charset="0"/>
              </a:rPr>
              <a:t>: </a:t>
            </a:r>
          </a:p>
          <a:p>
            <a:r>
              <a:rPr lang="en-US" sz="2000" i="1" dirty="0">
                <a:latin typeface="Century Gothic" panose="020B0502020202020204" pitchFamily="34" charset="0"/>
              </a:rPr>
              <a:t>Brie McDowell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u="sng" dirty="0">
                <a:latin typeface="Century Gothic" panose="020B0502020202020204" pitchFamily="34" charset="0"/>
              </a:rPr>
              <a:t>2024-2025 Lunar Rendezvous Queen Alternate</a:t>
            </a:r>
            <a:r>
              <a:rPr lang="en-US" sz="2000" dirty="0">
                <a:latin typeface="Century Gothic" panose="020B0502020202020204" pitchFamily="34" charset="0"/>
              </a:rPr>
              <a:t>:</a:t>
            </a:r>
          </a:p>
          <a:p>
            <a:r>
              <a:rPr lang="en-US" sz="2000" i="1" dirty="0">
                <a:latin typeface="Century Gothic" panose="020B0502020202020204" pitchFamily="34" charset="0"/>
              </a:rPr>
              <a:t>Ginny Steen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u="sng" dirty="0">
                <a:latin typeface="Century Gothic" panose="020B0502020202020204" pitchFamily="34" charset="0"/>
              </a:rPr>
              <a:t>2024-2025 Lunar Rendezvous Lieutenant</a:t>
            </a:r>
            <a:r>
              <a:rPr lang="en-US" sz="2000" dirty="0">
                <a:latin typeface="Century Gothic" panose="020B0502020202020204" pitchFamily="34" charset="0"/>
              </a:rPr>
              <a:t>:  </a:t>
            </a:r>
          </a:p>
          <a:p>
            <a:r>
              <a:rPr lang="en-US" sz="2000" i="1" dirty="0">
                <a:latin typeface="Century Gothic" panose="020B0502020202020204" pitchFamily="34" charset="0"/>
              </a:rPr>
              <a:t>Jett Davis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u="sng" dirty="0">
                <a:latin typeface="Century Gothic" panose="020B0502020202020204" pitchFamily="34" charset="0"/>
              </a:rPr>
              <a:t>2024 Lunar Rendezvous King</a:t>
            </a:r>
            <a:r>
              <a:rPr lang="en-US" sz="2000" dirty="0">
                <a:latin typeface="Century Gothic" panose="020B0502020202020204" pitchFamily="34" charset="0"/>
              </a:rPr>
              <a:t>:  </a:t>
            </a:r>
          </a:p>
          <a:p>
            <a:r>
              <a:rPr lang="en-US" sz="2000" i="1" dirty="0">
                <a:latin typeface="Century Gothic" panose="020B0502020202020204" pitchFamily="34" charset="0"/>
              </a:rPr>
              <a:t>Dr. J. Derek </a:t>
            </a:r>
            <a:r>
              <a:rPr lang="en-US" sz="2000" i="1" dirty="0" err="1">
                <a:latin typeface="Century Gothic" panose="020B0502020202020204" pitchFamily="34" charset="0"/>
              </a:rPr>
              <a:t>Tieken</a:t>
            </a:r>
            <a:endParaRPr lang="en-US" sz="2000" i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F4320-D928-D00B-D57C-445B8591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643" y="411873"/>
            <a:ext cx="4713157" cy="60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5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A214-3D25-1E98-D834-D28F2AC5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57" y="237392"/>
            <a:ext cx="6129516" cy="926389"/>
          </a:xfrm>
        </p:spPr>
        <p:txBody>
          <a:bodyPr>
            <a:normAutofit/>
          </a:bodyPr>
          <a:lstStyle/>
          <a:p>
            <a:r>
              <a:rPr lang="en-US" dirty="0"/>
              <a:t>Court Chairs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583F8DC-962F-10CC-8112-A4B04B9F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810" y="3708540"/>
            <a:ext cx="3941862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54C217-CB7F-A788-D903-83081DB3F8E2}"/>
              </a:ext>
            </a:extLst>
          </p:cNvPr>
          <p:cNvSpPr txBox="1"/>
          <p:nvPr/>
        </p:nvSpPr>
        <p:spPr>
          <a:xfrm>
            <a:off x="415636" y="1149926"/>
            <a:ext cx="3796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Court Chair:  </a:t>
            </a:r>
          </a:p>
          <a:p>
            <a:r>
              <a:rPr lang="en-US" i="1" dirty="0"/>
              <a:t>Renee Adams, Kathryn Stuart White</a:t>
            </a:r>
          </a:p>
          <a:p>
            <a:endParaRPr lang="en-US" dirty="0"/>
          </a:p>
          <a:p>
            <a:r>
              <a:rPr lang="en-US" dirty="0"/>
              <a:t>Little Court Chair:  </a:t>
            </a:r>
          </a:p>
          <a:p>
            <a:r>
              <a:rPr lang="en-US" i="1" dirty="0"/>
              <a:t>Amy Best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5E7B520-A695-22C1-8ED9-F0A39046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02" y="625149"/>
            <a:ext cx="3775552" cy="29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B165B-52E2-34C7-302C-B960A837F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938" y="624985"/>
            <a:ext cx="2900062" cy="2900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38C21-3EEC-DC84-64E7-1EF233D74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6" y="2996820"/>
            <a:ext cx="3941862" cy="3400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9DBFA-A0AD-1058-7A8D-2700E2C49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984" y="3669888"/>
            <a:ext cx="2249544" cy="29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BC40-3726-AACF-A719-9D8ECBC7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4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Important Upcoming Dates: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4ED98-148A-021B-F09E-446151DD07FA}"/>
              </a:ext>
            </a:extLst>
          </p:cNvPr>
          <p:cNvSpPr txBox="1"/>
          <p:nvPr/>
        </p:nvSpPr>
        <p:spPr>
          <a:xfrm>
            <a:off x="838200" y="1514999"/>
            <a:ext cx="10861964" cy="5026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January 31, 2025</a:t>
            </a: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– 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Court application DEADLINE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6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:00 p.m. There will be no late applications accepted: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Application must be electronically submitted through our website.</a:t>
            </a:r>
            <a:endParaRPr lang="en-US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Click on the </a:t>
            </a:r>
            <a:r>
              <a:rPr lang="en-US" b="1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COURT</a:t>
            </a:r>
            <a:r>
              <a:rPr lang="en-US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tab to find the online applications.  </a:t>
            </a:r>
            <a:endParaRPr lang="en-US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The $30 application fee </a:t>
            </a:r>
            <a:r>
              <a:rPr lang="en-US" b="1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MUST</a:t>
            </a:r>
            <a:r>
              <a:rPr lang="en-US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be paid upon the application submission.</a:t>
            </a:r>
            <a:endParaRPr lang="en-US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March 1, 2025 (on or around)</a:t>
            </a: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– Applicants will be notified of Court selection.  All applicants will be notified of the outcome.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0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March 13, 2025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– Court Response Due:  Signed Acceptance </a:t>
            </a: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FORM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from the </a:t>
            </a: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SELECTED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applicants must be submitted online by 6:00 p.m., and a $150 non-refundable Acceptance Fee is to be paid at that time. </a:t>
            </a:r>
          </a:p>
          <a:p>
            <a:pPr>
              <a:lnSpc>
                <a:spcPct val="115000"/>
              </a:lnSpc>
            </a:pPr>
            <a:endParaRPr lang="en-US" sz="20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0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All other future dates will be covered in Court Orientation in April.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1413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7795</TotalTime>
  <Words>1573</Words>
  <Application>Microsoft Office PowerPoint</Application>
  <PresentationFormat>Widescreen</PresentationFormat>
  <Paragraphs>182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Century Gothic</vt:lpstr>
      <vt:lpstr>Corbel</vt:lpstr>
      <vt:lpstr>Symbol</vt:lpstr>
      <vt:lpstr>Times New Roman</vt:lpstr>
      <vt:lpstr>Depth</vt:lpstr>
      <vt:lpstr>      Information Meeting                                                              Please use the QR code to sign in:                         *Potential Big Court Members                         *Patents of Potential Little Court Members  </vt:lpstr>
      <vt:lpstr>Calendar of Events for Lunar Rendezvous Festival Week  Lunar Rendezvous Festival 2025         2025 General Chair: Katie Jones 2025 Vice-Chair: Kari Cook GeneralChairman@lunarrendezvousfestival.org 2025 Lunar Rendezvous Festival Week:  July 13th-July19th </vt:lpstr>
      <vt:lpstr>2025 General Chair Katie Jones</vt:lpstr>
      <vt:lpstr>              </vt:lpstr>
      <vt:lpstr>LRF Advisory Board</vt:lpstr>
      <vt:lpstr>2025 Festival Chairs</vt:lpstr>
      <vt:lpstr>Royals</vt:lpstr>
      <vt:lpstr>Court Chairs</vt:lpstr>
      <vt:lpstr>Important Upcoming Dates:</vt:lpstr>
      <vt:lpstr>Court Mandatory Events</vt:lpstr>
      <vt:lpstr>Dress Code &amp; Expenses  “What should I expect financially?”</vt:lpstr>
      <vt:lpstr>Acceptances:  “I’ve been selected to the 2025 LRF Court, what now?”</vt:lpstr>
      <vt:lpstr>Court Member Sponsor Requirement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June Court Meeting</dc:title>
  <dc:creator>Phoebe</dc:creator>
  <cp:lastModifiedBy>andy woods</cp:lastModifiedBy>
  <cp:revision>17</cp:revision>
  <dcterms:created xsi:type="dcterms:W3CDTF">2021-06-27T14:56:23Z</dcterms:created>
  <dcterms:modified xsi:type="dcterms:W3CDTF">2025-01-12T20:35:26Z</dcterms:modified>
</cp:coreProperties>
</file>